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xlsx" ContentType="application/vnd.openxmlformats-officedocument.spreadsheetml.sheet"/>
  <Default Extension="gif" ContentType="image/gif"/>
  <Default Extension="png" ContentType="image/png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pdf" ContentType="application/pdf"/>
  <Default Extension="jpg" ContentType="application/octet-stream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  <Override PartName="/ppt/charts/chart18aa4ed94355.xml" ContentType="application/vnd.openxmlformats-officedocument.drawingml.chart+xml"/>
</Types>
</file>

<file path=_rels/.rels><?xml version="1.0" encoding="UTF-8" standalone="yes"?>

<Relationships  xmlns="http://schemas.openxmlformats.org/package/2006/relationships">
<Relationship Id="rId3" Type="http://schemas.openxmlformats.org/package/2006/relationships/metadata/core-properties" Target="docProps/core.xml"/>
<Relationship Id="rId4" Type="http://schemas.openxmlformats.org/officeDocument/2006/relationships/extended-properties" Target="docProps/app.xml"/>
<Relationship Id="rId1" Type="http://schemas.openxmlformats.org/officeDocument/2006/relationships/officeDocument" Target="ppt/presentation.xml"/>
<Relationship Id="rId2" Type="http://schemas.openxmlformats.org/package/2006/relationships/metadata/thumbnail" Target="docProps/thumbnail.jpeg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8"/>
  </p:sldIdLst>
  <p:sldSz cx="9144000" cy="6858000" type="screen4x3"/>
  <p:notesSz cx="6858000" cy="9144000"/>
  <p:custDataLst>
    <p:tags r:id="rId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1376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
<Relationships  xmlns="http://schemas.openxmlformats.org/package/2006/relationships">
<Relationship Id="rId3" Type="http://schemas.openxmlformats.org/officeDocument/2006/relationships/tags" Target="tags/tag1.xml"/>
<Relationship Id="rId4" Type="http://schemas.openxmlformats.org/officeDocument/2006/relationships/presProps" Target="presProps.xml"/>
<Relationship Id="rId5" Type="http://schemas.openxmlformats.org/officeDocument/2006/relationships/viewProps" Target="viewProps.xml"/>
<Relationship Id="rId6" Type="http://schemas.openxmlformats.org/officeDocument/2006/relationships/theme" Target="theme/theme1.xml"/>
<Relationship Id="rId7" Type="http://schemas.openxmlformats.org/officeDocument/2006/relationships/tableStyles" Target="tableStyles.xml"/>
<Relationship Id="rId1" Type="http://schemas.openxmlformats.org/officeDocument/2006/relationships/slideMaster" Target="slideMasters/slideMaster1.xml"/>
<Relationship Id="rId2" Type="http://schemas.openxmlformats.org/officeDocument/2006/relationships/printerSettings" Target="printerSettings/printerSettings1.bin"/>
<Relationship Id="rId8" Type="http://schemas.openxmlformats.org/officeDocument/2006/relationships/slide" Target="slides/slide1.xml"/>
</Relationships>

</file>

<file path=ppt/charts/_rels/chart18aa4ed94355.xml.rels><?xml version="1.0" encoding="UTF-8" standalone="yes"?><Relationships xmlns="http://schemas.openxmlformats.org/package/2006/relationships"><Relationship Id="rId1" Type="http://schemas.openxmlformats.org/officeDocument/2006/relationships/package" Target="../embeddings/data18aa5c7c1ccf.xlsx"/></Relationships>

</file>

<file path=ppt/charts/chart18aa4ed9435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 xmlns:c="http://schemas.openxmlformats.org/drawingml/2006/chart" xmlns:a="http://schemas.openxmlformats.org/drawingml/2006/main" xmlns:r="http://schemas.openxmlformats.org/officeDocument/2006/relationships">
      <c:tx>
        <c:rich>
          <a:bodyPr/>
          <a:lstStyle/>
          <a:p>
            <a:pPr>
              <a:defRPr/>
            </a:pPr>
            <a:r>
              <a:rPr cap="none" sz="2000" i="0" b="1" u="none" strike="noStrike">
                <a:solidFill>
                  <a:srgbClr val="00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Longley's Economic Regression Data</a:t>
            </a:r>
          </a:p>
        </c:rich>
      </c:tx>
      <c:layout/>
      <c:overlay val="0"/>
    </c:title>
    <c:autoTitleDeleted val="0"/>
    <c:plotArea xmlns:c="http://schemas.openxmlformats.org/drawingml/2006/chart" xmlns:a="http://schemas.openxmlformats.org/drawingml/2006/main" xmlns:r="http://schemas.openxmlformats.org/officeDocument/2006/relationships"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Employed</c:v>
                </c:pt>
              </c:strCache>
            </c:strRef>
          </c:tx>
          <c:spPr>
            <a:solidFill>
              <a:srgbClr val="4477AA">
                <a:alpha val="100000"/>
              </a:srgbClr>
            </a:solidFill>
            <a:ln w="25400">
              <a:solidFill>
                <a:srgbClr val="FFFFFF">
                  <a:alpha val="0"/>
                </a:srgbClr>
              </a:solidFill>
            </a:ln>
            <a:effectLst/>
          </c:spPr>
          <c:invertIfNegative val="0"/>
          <c:dLbls>
            <c:numFmt formatCode="General" sourceLinked="0"/>
            <c:txPr>
              <a:bodyPr/>
              <a:lstStyle/>
              <a:p>
                <a:pPr>
                  <a:defRPr cap="none" i="0" b="0" u="none" strike="noStrike">
                    <a:solidFill>
                      <a:srgbClr val="00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separator val=", "/>
          </c:dLbls>
          <c:cat>
            <c:numRef>
              <c:f>sheet1!$A$2:$A$17</c:f>
              <c:numCache>
                <c:formatCode>yyyy\-mm\-dd</c:formatCode>
                <c:ptCount val="16"/>
                <c:pt idx="0">
                  <c:v>17168</c:v>
                </c:pt>
                <c:pt idx="1">
                  <c:v>17533</c:v>
                </c:pt>
                <c:pt idx="2">
                  <c:v>17899</c:v>
                </c:pt>
                <c:pt idx="3">
                  <c:v>18264</c:v>
                </c:pt>
                <c:pt idx="4">
                  <c:v>18629</c:v>
                </c:pt>
                <c:pt idx="5">
                  <c:v>18994</c:v>
                </c:pt>
                <c:pt idx="6">
                  <c:v>19360</c:v>
                </c:pt>
                <c:pt idx="7">
                  <c:v>19725</c:v>
                </c:pt>
                <c:pt idx="8">
                  <c:v>20090</c:v>
                </c:pt>
                <c:pt idx="9">
                  <c:v>20455</c:v>
                </c:pt>
                <c:pt idx="10">
                  <c:v>20821</c:v>
                </c:pt>
                <c:pt idx="11">
                  <c:v>21186</c:v>
                </c:pt>
                <c:pt idx="12">
                  <c:v>21551</c:v>
                </c:pt>
                <c:pt idx="13">
                  <c:v>21916</c:v>
                </c:pt>
                <c:pt idx="14">
                  <c:v>22282</c:v>
                </c:pt>
                <c:pt idx="15">
                  <c:v>22647</c:v>
                </c:pt>
              </c:numCache>
            </c:numRef>
          </c:cat>
          <c:val>
            <c:numRef>
              <c:f>sheet1!$B$2:$B$17</c:f>
              <c:numCache>
                <c:ptCount val="16"/>
                <c:pt idx="0">
                  <c:v>60.323</c:v>
                </c:pt>
                <c:pt idx="1">
                  <c:v>61.122</c:v>
                </c:pt>
                <c:pt idx="2">
                  <c:v>60.171</c:v>
                </c:pt>
                <c:pt idx="3">
                  <c:v>61.187</c:v>
                </c:pt>
                <c:pt idx="4">
                  <c:v>63.221</c:v>
                </c:pt>
                <c:pt idx="5">
                  <c:v>63.639</c:v>
                </c:pt>
                <c:pt idx="6">
                  <c:v>64.989</c:v>
                </c:pt>
                <c:pt idx="7">
                  <c:v>63.761</c:v>
                </c:pt>
                <c:pt idx="8">
                  <c:v>66.019</c:v>
                </c:pt>
                <c:pt idx="9">
                  <c:v>67.857</c:v>
                </c:pt>
                <c:pt idx="10">
                  <c:v>68.169</c:v>
                </c:pt>
                <c:pt idx="11">
                  <c:v>66.513</c:v>
                </c:pt>
                <c:pt idx="12">
                  <c:v>68.655</c:v>
                </c:pt>
                <c:pt idx="13">
                  <c:v>69.564</c:v>
                </c:pt>
                <c:pt idx="14">
                  <c:v>69.331</c:v>
                </c:pt>
                <c:pt idx="15">
                  <c:v>70.551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Unemployed</c:v>
                </c:pt>
              </c:strCache>
            </c:strRef>
          </c:tx>
          <c:spPr>
            <a:solidFill>
              <a:srgbClr val="CC6677">
                <a:alpha val="100000"/>
              </a:srgbClr>
            </a:solidFill>
            <a:ln w="25400">
              <a:solidFill>
                <a:srgbClr val="FFFFFF">
                  <a:alpha val="0"/>
                </a:srgbClr>
              </a:solidFill>
            </a:ln>
            <a:effectLst/>
          </c:spPr>
          <c:invertIfNegative val="0"/>
          <c:dLbls>
            <c:numFmt formatCode="General" sourceLinked="0"/>
            <c:txPr>
              <a:bodyPr/>
              <a:lstStyle/>
              <a:p>
                <a:pPr>
                  <a:defRPr cap="none" i="0" b="0" u="none" strike="noStrike">
                    <a:solidFill>
                      <a:srgbClr val="00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separator val=", "/>
          </c:dLbls>
          <c:cat>
            <c:numRef>
              <c:f>sheet1!$A$2:$A$17</c:f>
              <c:numCache>
                <c:formatCode>yyyy\-mm\-dd</c:formatCode>
                <c:ptCount val="16"/>
                <c:pt idx="0">
                  <c:v>17168</c:v>
                </c:pt>
                <c:pt idx="1">
                  <c:v>17533</c:v>
                </c:pt>
                <c:pt idx="2">
                  <c:v>17899</c:v>
                </c:pt>
                <c:pt idx="3">
                  <c:v>18264</c:v>
                </c:pt>
                <c:pt idx="4">
                  <c:v>18629</c:v>
                </c:pt>
                <c:pt idx="5">
                  <c:v>18994</c:v>
                </c:pt>
                <c:pt idx="6">
                  <c:v>19360</c:v>
                </c:pt>
                <c:pt idx="7">
                  <c:v>19725</c:v>
                </c:pt>
                <c:pt idx="8">
                  <c:v>20090</c:v>
                </c:pt>
                <c:pt idx="9">
                  <c:v>20455</c:v>
                </c:pt>
                <c:pt idx="10">
                  <c:v>20821</c:v>
                </c:pt>
                <c:pt idx="11">
                  <c:v>21186</c:v>
                </c:pt>
                <c:pt idx="12">
                  <c:v>21551</c:v>
                </c:pt>
                <c:pt idx="13">
                  <c:v>21916</c:v>
                </c:pt>
                <c:pt idx="14">
                  <c:v>22282</c:v>
                </c:pt>
                <c:pt idx="15">
                  <c:v>22647</c:v>
                </c:pt>
              </c:numCache>
            </c:numRef>
          </c:cat>
          <c:val>
            <c:numRef>
              <c:f>sheet1!$C$2:$C$17</c:f>
              <c:numCache>
                <c:ptCount val="16"/>
                <c:pt idx="0">
                  <c:v>235.6</c:v>
                </c:pt>
                <c:pt idx="1">
                  <c:v>232.5</c:v>
                </c:pt>
                <c:pt idx="2">
                  <c:v>368.2</c:v>
                </c:pt>
                <c:pt idx="3">
                  <c:v>335.1</c:v>
                </c:pt>
                <c:pt idx="4">
                  <c:v>209.9</c:v>
                </c:pt>
                <c:pt idx="5">
                  <c:v>193.2</c:v>
                </c:pt>
                <c:pt idx="6">
                  <c:v>187.0</c:v>
                </c:pt>
                <c:pt idx="7">
                  <c:v>357.8</c:v>
                </c:pt>
                <c:pt idx="8">
                  <c:v>290.4</c:v>
                </c:pt>
                <c:pt idx="9">
                  <c:v>282.2</c:v>
                </c:pt>
                <c:pt idx="10">
                  <c:v>293.6</c:v>
                </c:pt>
                <c:pt idx="11">
                  <c:v>468.1</c:v>
                </c:pt>
                <c:pt idx="12">
                  <c:v>381.3</c:v>
                </c:pt>
                <c:pt idx="13">
                  <c:v>393.1</c:v>
                </c:pt>
                <c:pt idx="14">
                  <c:v>480.6</c:v>
                </c:pt>
                <c:pt idx="15">
                  <c:v>400.7</c:v>
                </c:pt>
              </c:numCache>
            </c:numRef>
          </c:val>
        </c:ser>
        <c:dLbls>
          <c:numFmt formatCode="General" sourceLinked="0"/>
          <c:dLblPos val="ctr"/>
          <c:showLegendKey val="0"/>
          <c:showVal val="0"/>
          <c:showCatName val="0"/>
          <c:showSerName val="0"/>
          <c:showPercent val="0"/>
          <c:showBubbleSize val="0"/>
          <c:separator val=", "/>
        </c:dLbls>
        <c:gapWidth val="50"/>
        <c:overlap val="100"/>
        <c:axId val="64451712"/>
        <c:axId val="64453248"/>
      </c:barChart>
      <c:lineChart>
        <c:grouping val="standard"/>
        <c:varyColors val="0"/>
        <c:ser>
          <c:idx val="3"/>
          <c:order val="3"/>
          <c:tx>
            <c:strRef>
              <c:f>sheet1!$D$1</c:f>
              <c:strCache>
                <c:ptCount val="1"/>
                <c:pt idx="0">
                  <c:v>GNP.deflator</c:v>
                </c:pt>
              </c:strCache>
            </c:strRef>
          </c:tx>
          <c:spPr>
            <a:ln algn="ctr" w="25400">
              <a:solidFill>
                <a:srgbClr val="4477AA">
                  <a:alpha val="100000"/>
                </a:srgbClr>
              </a:solidFill>
              <a:prstDash val="solid"/>
            </a:ln>
          </c:spPr>
          <c:marker>
            <c:symbol val="circle"/>
            <c:size val="12"/>
            <c:spPr>
              <a:solidFill>
                <a:srgbClr val="4477AA">
                  <a:alpha val="100000"/>
                </a:srgbClr>
              </a:solidFill>
              <a:ln>
                <a:solidFill>
                  <a:srgbClr val="4477AA">
                    <a:alpha val="100000"/>
                  </a:srgbClr>
                </a:solidFill>
              </a:ln>
              <a:effectLst/>
            </c:spPr>
          </c:marker>
          <c:dLbls>
            <c:numFmt formatCode="General" sourceLinked="0"/>
            <c:txPr>
              <a:bodyPr/>
              <a:lstStyle/>
              <a:p>
                <a:pPr>
                  <a:defRPr cap="none" i="0" b="0" u="none" strike="noStrike">
                    <a:solidFill>
                      <a:srgbClr val="00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separator val=", "/>
          </c:dLbls>
          <c:cat>
            <c:numRef>
              <c:f>sheet1!$A$2:$A$17</c:f>
              <c:numCache>
                <c:formatCode>yyyy\-mm\-dd</c:formatCode>
                <c:ptCount val="16"/>
                <c:pt idx="0">
                  <c:v>17168</c:v>
                </c:pt>
                <c:pt idx="1">
                  <c:v>17533</c:v>
                </c:pt>
                <c:pt idx="2">
                  <c:v>17899</c:v>
                </c:pt>
                <c:pt idx="3">
                  <c:v>18264</c:v>
                </c:pt>
                <c:pt idx="4">
                  <c:v>18629</c:v>
                </c:pt>
                <c:pt idx="5">
                  <c:v>18994</c:v>
                </c:pt>
                <c:pt idx="6">
                  <c:v>19360</c:v>
                </c:pt>
                <c:pt idx="7">
                  <c:v>19725</c:v>
                </c:pt>
                <c:pt idx="8">
                  <c:v>20090</c:v>
                </c:pt>
                <c:pt idx="9">
                  <c:v>20455</c:v>
                </c:pt>
                <c:pt idx="10">
                  <c:v>20821</c:v>
                </c:pt>
                <c:pt idx="11">
                  <c:v>21186</c:v>
                </c:pt>
                <c:pt idx="12">
                  <c:v>21551</c:v>
                </c:pt>
                <c:pt idx="13">
                  <c:v>21916</c:v>
                </c:pt>
                <c:pt idx="14">
                  <c:v>22282</c:v>
                </c:pt>
                <c:pt idx="15">
                  <c:v>22647</c:v>
                </c:pt>
              </c:numCache>
            </c:numRef>
          </c:cat>
          <c:val>
            <c:numRef>
              <c:f>sheet1!$D$2:$D$17</c:f>
              <c:numCache>
                <c:ptCount val="16"/>
                <c:pt idx="0">
                  <c:v>83.0</c:v>
                </c:pt>
                <c:pt idx="1">
                  <c:v>88.5</c:v>
                </c:pt>
                <c:pt idx="2">
                  <c:v>88.2</c:v>
                </c:pt>
                <c:pt idx="3">
                  <c:v>89.5</c:v>
                </c:pt>
                <c:pt idx="4">
                  <c:v>96.2</c:v>
                </c:pt>
                <c:pt idx="5">
                  <c:v>98.1</c:v>
                </c:pt>
                <c:pt idx="6">
                  <c:v>99.0</c:v>
                </c:pt>
                <c:pt idx="7">
                  <c:v>100.0</c:v>
                </c:pt>
                <c:pt idx="8">
                  <c:v>101.2</c:v>
                </c:pt>
                <c:pt idx="9">
                  <c:v>104.6</c:v>
                </c:pt>
                <c:pt idx="10">
                  <c:v>108.4</c:v>
                </c:pt>
                <c:pt idx="11">
                  <c:v>110.8</c:v>
                </c:pt>
                <c:pt idx="12">
                  <c:v>112.6</c:v>
                </c:pt>
                <c:pt idx="13">
                  <c:v>114.2</c:v>
                </c:pt>
                <c:pt idx="14">
                  <c:v>115.7</c:v>
                </c:pt>
                <c:pt idx="15">
                  <c:v>116.9</c:v>
                </c:pt>
              </c:numCache>
            </c:numRef>
          </c:val>
          <c:smooth val="1"/>
        </c:ser>
        <c:dLbls>
          <c:numFmt formatCode="General" sourceLinked="0"/>
          <c:dLblPos val="ctr"/>
          <c:showLegendKey val="0"/>
          <c:showVal val="0"/>
          <c:showCatName val="0"/>
          <c:showSerName val="0"/>
          <c:showPercent val="0"/>
          <c:showBubbleSize val="0"/>
          <c:separator val=", "/>
        </c:dLbls>
        <c:axId val="64452823"/>
        <c:axId val="64453934"/>
      </c:lineChart>
      <c:dateAx>
        <c:axId val="64451712"/>
        <c:scaling>
          <c:orientation val="minMax"/>
        </c:scaling>
        <c:delete val="0"/>
        <c:axPos val="b"/>
        <c:majorGridlines>
          <c:spPr>
            <a:ln algn="ctr" w="12700">
              <a:solidFill>
                <a:srgbClr val="999999">
                  <a:alpha val="60000"/>
                </a:srgbClr>
              </a:solidFill>
              <a:prstDash val="sysDash"/>
            </a:ln>
          </c:spPr>
        </c:majorGridlines>
        <c:minorGridlines>
          <c:spPr>
            <a:ln>
              <a:noFill/>
            </a:ln>
          </c:spPr>
        </c:minorGridlines>
        <c:title>
          <c:tx>
            <c:rich>
              <a:bodyPr rot="0" vert="horz" anchor="ctr"/>
              <a:lstStyle/>
              <a:p>
                <a:pPr>
                  <a:defRPr/>
                </a:pPr>
                <a:r>
                  <a:rPr cap="none" sz="1600" i="0" b="1" u="none" strike="noStrike">
                    <a:solidFill>
                      <a:srgbClr val="00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rPr>
                  <a:t>1947 to 1962</a:t>
                </a:r>
              </a:p>
            </c:rich>
          </c:tx>
          <c:layout/>
          <c:overlay val="0"/>
        </c:title>
        <c:majorTickMark val="cross"/>
        <c:minorTickMark val="none"/>
        <c:tickLblPos val="nextTo"/>
        <c:txPr>
          <a:bodyPr rot="0" vert="horz"/>
          <a:lstStyle/>
          <a:p>
            <a:pPr>
              <a:defRPr cap="none" sz="1000" i="0" b="0" u="none" strike="noStrike">
                <a:solidFill>
                  <a:srgbClr val="00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defRPr>
            </a:pPr>
          </a:p>
        </c:txPr>
        <c:spPr>
          <a:ln algn="ctr" w="12700">
            <a:solidFill>
              <a:srgbClr val="999999">
                <a:alpha val="60000"/>
              </a:srgbClr>
            </a:solidFill>
            <a:prstDash val="solid"/>
          </a:ln>
        </c:spPr>
        <c:numFmt formatCode="yyyy" sourceLinked="0"/>
        <c:crossAx val="64453248"/>
        <c:crosses val="autoZero"/>
      </c:dateAx>
      <c:valAx>
        <c:axId val="64453248"/>
        <c:scaling>
          <c:orientation val="minMax"/>
        </c:scaling>
        <c:delete val="0"/>
        <c:axPos val="l"/>
        <c:majorGridlines>
          <c:spPr>
            <a:ln algn="ctr" w="12700">
              <a:solidFill>
                <a:srgbClr val="999999">
                  <a:alpha val="60000"/>
                </a:srgbClr>
              </a:solidFill>
              <a:prstDash val="sysDash"/>
            </a:ln>
          </c:spPr>
        </c:majorGridlines>
        <c:minorGridlines>
          <c:spPr>
            <a:ln>
              <a:noFill/>
            </a:ln>
          </c:spPr>
        </c:minorGridlines>
        <c:title>
          <c:tx>
            <c:rich>
              <a:bodyPr rot="16200000" vert="horz" anchor="ctr"/>
              <a:lstStyle/>
              <a:p>
                <a:pPr>
                  <a:defRPr/>
                </a:pPr>
                <a:r>
                  <a:rPr cap="none" sz="1600" i="0" b="1" u="none" strike="noStrike">
                    <a:solidFill>
                      <a:srgbClr val="00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rPr>
                  <a:t>Employment</a:t>
                </a:r>
              </a:p>
            </c:rich>
          </c:tx>
          <c:layout/>
          <c:overlay val="0"/>
        </c:title>
        <c:majorTickMark val="cross"/>
        <c:minorTickMark val="none"/>
        <c:tickLblPos val="nextTo"/>
        <c:txPr>
          <a:bodyPr rot="0" vert="horz"/>
          <a:lstStyle/>
          <a:p>
            <a:pPr>
              <a:defRPr cap="none" sz="1000" i="0" b="0" u="none" strike="noStrike">
                <a:solidFill>
                  <a:srgbClr val="00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defRPr>
            </a:pPr>
          </a:p>
        </c:txPr>
        <c:spPr>
          <a:ln algn="ctr" w="12700">
            <a:solidFill>
              <a:srgbClr val="999999">
                <a:alpha val="60000"/>
              </a:srgbClr>
            </a:solidFill>
            <a:prstDash val="solid"/>
          </a:ln>
        </c:spPr>
        <c:numFmt formatCode="#,##0.00" sourceLinked="0"/>
        <c:crossAx val="64451712"/>
        <c:crosses val="autoZero"/>
      </c:valAx>
      <c:valAx>
        <c:axId val="64453934"/>
        <c:scaling>
          <c:orientation val="minMax"/>
        </c:scaling>
        <c:delete val="0"/>
        <c:axPos val="r"/>
        <c:majorGridlines>
          <c:spPr>
            <a:ln algn="ctr" w="12700">
              <a:solidFill>
                <a:srgbClr val="999999">
                  <a:alpha val="60000"/>
                </a:srgbClr>
              </a:solidFill>
              <a:prstDash val="sysDash"/>
            </a:ln>
          </c:spPr>
        </c:majorGridlines>
        <c:minorGridlines>
          <c:spPr>
            <a:ln>
              <a:noFill/>
            </a:ln>
          </c:spPr>
        </c:minorGridlines>
        <c:title>
          <c:tx>
            <c:rich>
              <a:bodyPr rot="16200000" vert="horz" anchor="ctr"/>
              <a:lstStyle/>
              <a:p>
                <a:pPr>
                  <a:defRPr/>
                </a:pPr>
                <a:r>
                  <a:rPr cap="none" sz="1600" i="0" b="1" u="none" strike="noStrike">
                    <a:solidFill>
                      <a:srgbClr val="00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rPr>
                  <a:t>GNP implicit price deflator (1954 = 100)</a:t>
                </a:r>
              </a:p>
            </c:rich>
          </c:tx>
          <c:layout/>
          <c:overlay val="0"/>
        </c:title>
        <c:majorTickMark val="cross"/>
        <c:minorTickMark val="none"/>
        <c:tickLblPos val="nextTo"/>
        <c:txPr>
          <a:bodyPr rot="0" vert="horz"/>
          <a:lstStyle/>
          <a:p>
            <a:pPr>
              <a:defRPr cap="none" sz="1000" i="0" b="0" u="none" strike="noStrike">
                <a:solidFill>
                  <a:srgbClr val="00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defRPr>
            </a:pPr>
          </a:p>
        </c:txPr>
        <c:spPr>
          <a:ln algn="ctr" w="12700">
            <a:solidFill>
              <a:srgbClr val="999999">
                <a:alpha val="60000"/>
              </a:srgbClr>
            </a:solidFill>
            <a:prstDash val="solid"/>
          </a:ln>
        </c:spPr>
        <c:crossAx val="64452823"/>
        <c:crosses val="max"/>
      </c:valAx>
      <c:dateAx>
        <c:axId val="64452823"/>
        <c:scaling>
          <c:orientation val="minMax"/>
        </c:scaling>
        <c:delete val="1"/>
        <c:axPos val="b"/>
        <c:majorGridlines>
          <c:spPr>
            <a:ln algn="ctr" w="12700">
              <a:solidFill>
                <a:srgbClr val="999999">
                  <a:alpha val="60000"/>
                </a:srgbClr>
              </a:solidFill>
              <a:prstDash val="sysDash"/>
            </a:ln>
          </c:spPr>
        </c:majorGridlines>
        <c:minorGridlines>
          <c:spPr>
            <a:ln>
              <a:noFill/>
            </a:ln>
          </c:spPr>
        </c:minorGridlines>
        <c:majorTickMark val="cross"/>
        <c:minorTickMark val="none"/>
        <c:tickLblPos val="nextTo"/>
        <c:txPr>
          <a:bodyPr rot="0" vert="horz"/>
          <a:lstStyle/>
          <a:p>
            <a:pPr>
              <a:defRPr cap="none" sz="1000" i="0" b="0" u="none" strike="noStrike">
                <a:solidFill>
                  <a:srgbClr val="00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defRPr>
            </a:pPr>
          </a:p>
        </c:txPr>
        <c:spPr>
          <a:ln algn="ctr" w="12700">
            <a:solidFill>
              <a:srgbClr val="999999">
                <a:alpha val="60000"/>
              </a:srgbClr>
            </a:solidFill>
            <a:prstDash val="solid"/>
          </a:ln>
        </c:spPr>
        <c:crossAx val="64453934"/>
        <c:crosses val="autoZero"/>
      </c:dateAx>
      <c:spPr/>
    </c:plotArea>
    <c:legend>
      <c:legendPos val="b"/>
      <c:layout/>
      <c:overlay val="0"/>
      <c:txPr xmlns:c="http://schemas.openxmlformats.org/drawingml/2006/chart" xmlns:a="http://schemas.openxmlformats.org/drawingml/2006/main">
        <a:bodyPr/>
        <a:lstStyle/>
        <a:p>
          <a:pPr>
            <a:defRPr cap="none" sz="1400" i="0" b="0" u="none" strike="noStrike">
              <a:solidFill>
                <a:srgbClr val="000000">
                  <a:alpha val="100000"/>
                </a:srgbClr>
              </a:solidFill>
              <a:latin typeface="Arial"/>
              <a:cs typeface="Arial"/>
              <a:ea typeface="Arial"/>
              <a:sym typeface="Arial"/>
            </a:defRPr>
          </a:pPr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  <c:spPr xmlns:c="http://schemas.openxmlformats.org/drawingml/2006/chart" xmlns:a="http://schemas.openxmlformats.org/drawingml/2006/main" xmlns:r="http://schemas.openxmlformats.org/officeDocument/2006/relationships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881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576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1545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8392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0349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5807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5996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823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
<Relationships  xmlns="http://schemas.openxmlformats.org/package/2006/relationships">
<Relationship Id="rId1" Type="http://schemas.openxmlformats.org/officeDocument/2006/relationships/slideLayout" Target="../slideLayouts/slideLayout2.xml"/>
<Relationship Id="rId2" Type="http://schemas.openxmlformats.org/officeDocument/2006/relationships/chart" Target="../charts/chart18aa4ed9435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"/>
          <p:cNvGraphicFramePr>
            <a:graphicFrameLocks noGrp="true"/>
          </p:cNvGraphicFramePr>
          <p:nvPr/>
        </p:nvGraphicFramePr>
        <p:xfrm rot="0"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AMO_UNIQUEIDENTIFIER" val="Empty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Présentation à l'écran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mitype="http://purl.org/dc/dcmitype/" xmlns:dcterms="http://purl.org/dc/terms/" xmlns:xsi="http://www.w3.org/2001/XMLSchema-instance">
  <dc:title/>
  <dc:subject/>
  <dc:creator/>
  <cp:keywords/>
  <dc:description/>
  <cp:lastModifiedBy>runner</cp:lastModifiedBy>
  <cp:revision>3</cp:revision>
  <dcterms:created xsi:type="dcterms:W3CDTF">2017-02-13T16:18:36Z</dcterms:created>
  <dcterms:modified xsi:type="dcterms:W3CDTF">2026-05-15T12:50:30Z</dcterms:modified>
  <cp:category/>
</cp:coreProperties>
</file>